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5" r:id="rId4"/>
    <p:sldId id="273" r:id="rId5"/>
    <p:sldId id="258" r:id="rId6"/>
    <p:sldId id="266" r:id="rId7"/>
    <p:sldId id="274" r:id="rId8"/>
    <p:sldId id="269" r:id="rId9"/>
    <p:sldId id="272" r:id="rId10"/>
    <p:sldId id="270" r:id="rId11"/>
    <p:sldId id="268" r:id="rId12"/>
    <p:sldId id="262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CE88A0-5688-417E-B94E-F05800433A15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94451392-9057-4D5B-A388-17DB87CCD529}">
      <dgm:prSet phldrT="[Текст]" custT="1"/>
      <dgm:spPr>
        <a:noFill/>
        <a:ln>
          <a:noFill/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dirty="0" smtClean="0">
              <a:solidFill>
                <a:schemeClr val="tx1"/>
              </a:solidFill>
            </a:rPr>
            <a:t>Осман</a:t>
          </a:r>
          <a:endParaRPr lang="ru-RU" sz="3000" dirty="0">
            <a:solidFill>
              <a:schemeClr val="tx1"/>
            </a:solidFill>
          </a:endParaRPr>
        </a:p>
      </dgm:t>
    </dgm:pt>
    <dgm:pt modelId="{5BE26E8E-FC7F-4D86-80A4-6B6E87BDCE5C}" type="parTrans" cxnId="{86532419-4E15-411D-95B4-D3EEDB46B100}">
      <dgm:prSet/>
      <dgm:spPr/>
      <dgm:t>
        <a:bodyPr/>
        <a:lstStyle/>
        <a:p>
          <a:endParaRPr lang="ru-RU"/>
        </a:p>
      </dgm:t>
    </dgm:pt>
    <dgm:pt modelId="{F5A0B98E-C1AB-4885-A72D-123D1854E261}" type="sibTrans" cxnId="{86532419-4E15-411D-95B4-D3EEDB46B100}">
      <dgm:prSet/>
      <dgm:spPr/>
      <dgm:t>
        <a:bodyPr/>
        <a:lstStyle/>
        <a:p>
          <a:endParaRPr lang="ru-RU"/>
        </a:p>
      </dgm:t>
    </dgm:pt>
    <dgm:pt modelId="{4948BEB0-0825-4EB0-AF23-5DBFFFCDB7C1}" type="pres">
      <dgm:prSet presAssocID="{6FCE88A0-5688-417E-B94E-F05800433A15}" presName="Name0" presStyleCnt="0">
        <dgm:presLayoutVars>
          <dgm:dir/>
          <dgm:resizeHandles val="exact"/>
        </dgm:presLayoutVars>
      </dgm:prSet>
      <dgm:spPr/>
    </dgm:pt>
    <dgm:pt modelId="{D4E47078-94A1-40FE-BD22-3BE61153BD64}" type="pres">
      <dgm:prSet presAssocID="{94451392-9057-4D5B-A388-17DB87CCD529}" presName="composite" presStyleCnt="0"/>
      <dgm:spPr/>
    </dgm:pt>
    <dgm:pt modelId="{C44B0630-D5BC-42F7-B5D1-A530277F5ACC}" type="pres">
      <dgm:prSet presAssocID="{94451392-9057-4D5B-A388-17DB87CCD529}" presName="rect1" presStyleLbl="bgImgPlace1" presStyleIdx="0" presStyleCnt="1" custScaleX="94545" custScaleY="125300" custLinFactNeighborX="1368" custLinFactNeighborY="-103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48223DFF-6D28-46EF-AD80-3B7FC564829D}" type="pres">
      <dgm:prSet presAssocID="{94451392-9057-4D5B-A388-17DB87CCD529}" presName="wedgeRectCallout1" presStyleLbl="node1" presStyleIdx="0" presStyleCnt="1" custScaleY="32153" custLinFactNeighborX="-1264" custLinFactNeighborY="11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532419-4E15-411D-95B4-D3EEDB46B100}" srcId="{6FCE88A0-5688-417E-B94E-F05800433A15}" destId="{94451392-9057-4D5B-A388-17DB87CCD529}" srcOrd="0" destOrd="0" parTransId="{5BE26E8E-FC7F-4D86-80A4-6B6E87BDCE5C}" sibTransId="{F5A0B98E-C1AB-4885-A72D-123D1854E261}"/>
    <dgm:cxn modelId="{50753186-591D-4EA3-9B61-76F7D34FA55B}" type="presOf" srcId="{94451392-9057-4D5B-A388-17DB87CCD529}" destId="{48223DFF-6D28-46EF-AD80-3B7FC564829D}" srcOrd="0" destOrd="0" presId="urn:microsoft.com/office/officeart/2008/layout/BendingPictureCaptionList"/>
    <dgm:cxn modelId="{E0EDCA25-3446-4140-A6DD-9CBE3323E412}" type="presOf" srcId="{6FCE88A0-5688-417E-B94E-F05800433A15}" destId="{4948BEB0-0825-4EB0-AF23-5DBFFFCDB7C1}" srcOrd="0" destOrd="0" presId="urn:microsoft.com/office/officeart/2008/layout/BendingPictureCaptionList"/>
    <dgm:cxn modelId="{8441A2B8-46D4-4412-AE1C-6F6E6D09C457}" type="presParOf" srcId="{4948BEB0-0825-4EB0-AF23-5DBFFFCDB7C1}" destId="{D4E47078-94A1-40FE-BD22-3BE61153BD64}" srcOrd="0" destOrd="0" presId="urn:microsoft.com/office/officeart/2008/layout/BendingPictureCaptionList"/>
    <dgm:cxn modelId="{DFF6FA81-FBDF-4A66-B4FA-656D0B02C511}" type="presParOf" srcId="{D4E47078-94A1-40FE-BD22-3BE61153BD64}" destId="{C44B0630-D5BC-42F7-B5D1-A530277F5ACC}" srcOrd="0" destOrd="0" presId="urn:microsoft.com/office/officeart/2008/layout/BendingPictureCaptionList"/>
    <dgm:cxn modelId="{F0AB544A-AB29-4443-8E53-1836DC1E9EBA}" type="presParOf" srcId="{D4E47078-94A1-40FE-BD22-3BE61153BD64}" destId="{48223DFF-6D28-46EF-AD80-3B7FC564829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AEB556-C925-4770-A8A5-34360AEC0C56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accent1_2" csCatId="accent1" phldr="1"/>
      <dgm:spPr/>
    </dgm:pt>
    <dgm:pt modelId="{A04A05A9-7EC9-476F-87FC-A64E09C262B6}">
      <dgm:prSet phldrT="[Текст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50000"/>
                <a:satMod val="300000"/>
                <a:alpha val="43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sz="3000" dirty="0" smtClean="0"/>
            <a:t>Сулейман </a:t>
          </a:r>
          <a:r>
            <a:rPr lang="en-US" sz="3000" dirty="0" smtClean="0"/>
            <a:t>I</a:t>
          </a:r>
          <a:r>
            <a:rPr lang="ru-RU" sz="3000" dirty="0" smtClean="0"/>
            <a:t>  Великолепный</a:t>
          </a:r>
          <a:endParaRPr lang="ru-RU" sz="3000" dirty="0"/>
        </a:p>
      </dgm:t>
    </dgm:pt>
    <dgm:pt modelId="{65A6CDD3-1371-49B2-8BA5-23C2354EB0D3}" type="parTrans" cxnId="{2A61252F-27B0-49AA-BB86-63076C617FD6}">
      <dgm:prSet/>
      <dgm:spPr/>
      <dgm:t>
        <a:bodyPr/>
        <a:lstStyle/>
        <a:p>
          <a:endParaRPr lang="ru-RU"/>
        </a:p>
      </dgm:t>
    </dgm:pt>
    <dgm:pt modelId="{8726DF79-67CB-474D-B9D5-CD09D2F0E56C}" type="sibTrans" cxnId="{2A61252F-27B0-49AA-BB86-63076C617FD6}">
      <dgm:prSet/>
      <dgm:spPr/>
      <dgm:t>
        <a:bodyPr/>
        <a:lstStyle/>
        <a:p>
          <a:endParaRPr lang="ru-RU"/>
        </a:p>
      </dgm:t>
    </dgm:pt>
    <dgm:pt modelId="{A878B643-A143-44A7-9AB9-9E6FCCA7B644}" type="pres">
      <dgm:prSet presAssocID="{54AEB556-C925-4770-A8A5-34360AEC0C56}" presName="Name0" presStyleCnt="0">
        <dgm:presLayoutVars>
          <dgm:dir/>
          <dgm:resizeHandles val="exact"/>
        </dgm:presLayoutVars>
      </dgm:prSet>
      <dgm:spPr/>
    </dgm:pt>
    <dgm:pt modelId="{993433A2-66D5-4E96-80D4-9E72486F411C}" type="pres">
      <dgm:prSet presAssocID="{A04A05A9-7EC9-476F-87FC-A64E09C262B6}" presName="composite" presStyleCnt="0"/>
      <dgm:spPr/>
    </dgm:pt>
    <dgm:pt modelId="{68DC650B-BBE8-4D2A-8ACC-F6D7D102613E}" type="pres">
      <dgm:prSet presAssocID="{A04A05A9-7EC9-476F-87FC-A64E09C262B6}" presName="rect1" presStyleLbl="bgImgPlace1" presStyleIdx="0" presStyleCnt="1" custScaleY="186933" custLinFactNeighborX="49" custLinFactNeighborY="-113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D305D64-2A1C-4264-A12E-347E7DFA4989}" type="pres">
      <dgm:prSet presAssocID="{A04A05A9-7EC9-476F-87FC-A64E09C262B6}" presName="wedgeRectCallout1" presStyleLbl="node1" presStyleIdx="0" presStyleCnt="1" custScaleX="95812" custScaleY="81724" custLinFactY="25757" custLinFactNeighborX="59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824C6F-0B93-47B3-A9EF-28A6C417B56D}" type="presOf" srcId="{A04A05A9-7EC9-476F-87FC-A64E09C262B6}" destId="{AD305D64-2A1C-4264-A12E-347E7DFA4989}" srcOrd="0" destOrd="0" presId="urn:microsoft.com/office/officeart/2008/layout/BendingPictureCaptionList"/>
    <dgm:cxn modelId="{2B682AF9-1A62-4F4B-B613-A8DCDAD0BF60}" type="presOf" srcId="{54AEB556-C925-4770-A8A5-34360AEC0C56}" destId="{A878B643-A143-44A7-9AB9-9E6FCCA7B644}" srcOrd="0" destOrd="0" presId="urn:microsoft.com/office/officeart/2008/layout/BendingPictureCaptionList"/>
    <dgm:cxn modelId="{2A61252F-27B0-49AA-BB86-63076C617FD6}" srcId="{54AEB556-C925-4770-A8A5-34360AEC0C56}" destId="{A04A05A9-7EC9-476F-87FC-A64E09C262B6}" srcOrd="0" destOrd="0" parTransId="{65A6CDD3-1371-49B2-8BA5-23C2354EB0D3}" sibTransId="{8726DF79-67CB-474D-B9D5-CD09D2F0E56C}"/>
    <dgm:cxn modelId="{BF74C3F6-3AE8-43E2-A249-FE9A8C705272}" type="presParOf" srcId="{A878B643-A143-44A7-9AB9-9E6FCCA7B644}" destId="{993433A2-66D5-4E96-80D4-9E72486F411C}" srcOrd="0" destOrd="0" presId="urn:microsoft.com/office/officeart/2008/layout/BendingPictureCaptionList"/>
    <dgm:cxn modelId="{3AC175E6-CA77-4FF6-A7FE-2611D86BB442}" type="presParOf" srcId="{993433A2-66D5-4E96-80D4-9E72486F411C}" destId="{68DC650B-BBE8-4D2A-8ACC-F6D7D102613E}" srcOrd="0" destOrd="0" presId="urn:microsoft.com/office/officeart/2008/layout/BendingPictureCaptionList"/>
    <dgm:cxn modelId="{4FCB6375-0E2B-487D-AF0E-B4BFEB5EDC2A}" type="presParOf" srcId="{993433A2-66D5-4E96-80D4-9E72486F411C}" destId="{AD305D64-2A1C-4264-A12E-347E7DFA498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B0630-D5BC-42F7-B5D1-A530277F5ACC}">
      <dsp:nvSpPr>
        <dsp:cNvPr id="0" name=""/>
        <dsp:cNvSpPr/>
      </dsp:nvSpPr>
      <dsp:spPr>
        <a:xfrm>
          <a:off x="144029" y="0"/>
          <a:ext cx="3601848" cy="38188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23DFF-6D28-46EF-AD80-3B7FC564829D}">
      <dsp:nvSpPr>
        <dsp:cNvPr id="0" name=""/>
        <dsp:cNvSpPr/>
      </dsp:nvSpPr>
      <dsp:spPr>
        <a:xfrm>
          <a:off x="288017" y="3852432"/>
          <a:ext cx="3390602" cy="342978"/>
        </a:xfrm>
        <a:prstGeom prst="wedgeRectCallout">
          <a:avLst>
            <a:gd name="adj1" fmla="val 20250"/>
            <a:gd name="adj2" fmla="val -607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kern="1200" dirty="0" smtClean="0">
              <a:solidFill>
                <a:schemeClr val="tx1"/>
              </a:solidFill>
            </a:rPr>
            <a:t>Осман</a:t>
          </a:r>
          <a:endParaRPr lang="ru-RU" sz="3000" kern="1200" dirty="0">
            <a:solidFill>
              <a:schemeClr val="tx1"/>
            </a:solidFill>
          </a:endParaRPr>
        </a:p>
      </dsp:txBody>
      <dsp:txXfrm>
        <a:off x="288017" y="3852432"/>
        <a:ext cx="3390602" cy="342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C650B-BBE8-4D2A-8ACC-F6D7D102613E}">
      <dsp:nvSpPr>
        <dsp:cNvPr id="0" name=""/>
        <dsp:cNvSpPr/>
      </dsp:nvSpPr>
      <dsp:spPr>
        <a:xfrm>
          <a:off x="3761" y="84271"/>
          <a:ext cx="3848158" cy="575478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305D64-2A1C-4264-A12E-347E7DFA4989}">
      <dsp:nvSpPr>
        <dsp:cNvPr id="0" name=""/>
        <dsp:cNvSpPr/>
      </dsp:nvSpPr>
      <dsp:spPr>
        <a:xfrm>
          <a:off x="440275" y="5744172"/>
          <a:ext cx="3281427" cy="880563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50000"/>
                <a:satMod val="300000"/>
                <a:alpha val="43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Сулейман </a:t>
          </a:r>
          <a:r>
            <a:rPr lang="en-US" sz="3000" kern="1200" dirty="0" smtClean="0"/>
            <a:t>I</a:t>
          </a:r>
          <a:r>
            <a:rPr lang="ru-RU" sz="3000" kern="1200" dirty="0" smtClean="0"/>
            <a:t>  Великолепный</a:t>
          </a:r>
          <a:endParaRPr lang="ru-RU" sz="3000" kern="1200" dirty="0"/>
        </a:p>
      </dsp:txBody>
      <dsp:txXfrm>
        <a:off x="440275" y="5744172"/>
        <a:ext cx="3281427" cy="880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096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9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68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06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628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33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7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08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61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27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15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F6703-B164-42BC-80B0-C7E5470893D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53293-0E98-4753-B398-2C6F9EC2E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48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1772816"/>
            <a:ext cx="8964488" cy="2088231"/>
          </a:xfrm>
        </p:spPr>
        <p:txBody>
          <a:bodyPr>
            <a:noAutofit/>
            <a:scene3d>
              <a:camera prst="obliqueBottomLef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9" dirty="0">
                <a:ln w="1270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ОСМАНСКАЯ  ИМПЕРИЯ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860032" y="5445224"/>
            <a:ext cx="4136504" cy="91365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spcBef>
                <a:spcPts val="0"/>
              </a:spcBef>
            </a:pPr>
            <a:endParaRPr lang="ru-RU" sz="2000" b="1" spc="59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8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6" y="620688"/>
            <a:ext cx="8712966" cy="5505477"/>
          </a:xfrm>
        </p:spPr>
        <p:txBody>
          <a:bodyPr>
            <a:normAutofit fontScale="70000" lnSpcReduction="20000"/>
          </a:bodyPr>
          <a:lstStyle/>
          <a:p>
            <a:pPr marL="0" indent="527120">
              <a:spcBef>
                <a:spcPts val="0"/>
              </a:spcBef>
              <a:buNone/>
            </a:pPr>
            <a:endParaRPr lang="ru-RU" sz="2600" dirty="0"/>
          </a:p>
          <a:p>
            <a:pPr marL="0" indent="527120">
              <a:spcBef>
                <a:spcPts val="0"/>
              </a:spcBef>
              <a:buNone/>
            </a:pPr>
            <a:r>
              <a:rPr lang="ru-RU" sz="4000" dirty="0" smtClean="0">
                <a:effectLst/>
                <a:latin typeface="Georgia" panose="02040502050405020303" pitchFamily="18" charset="0"/>
              </a:rPr>
              <a:t>Общественный строй </a:t>
            </a:r>
            <a:br>
              <a:rPr lang="ru-RU" sz="4000" dirty="0" smtClean="0">
                <a:effectLst/>
                <a:latin typeface="Georgia" panose="02040502050405020303" pitchFamily="18" charset="0"/>
              </a:rPr>
            </a:br>
            <a:r>
              <a:rPr lang="ru-RU" sz="4000" dirty="0" smtClean="0">
                <a:effectLst/>
                <a:latin typeface="Georgia" panose="02040502050405020303" pitchFamily="18" charset="0"/>
              </a:rPr>
              <a:t>Османской империи был </a:t>
            </a:r>
            <a:br>
              <a:rPr lang="ru-RU" sz="4000" dirty="0" smtClean="0">
                <a:effectLst/>
                <a:latin typeface="Georgia" panose="02040502050405020303" pitchFamily="18" charset="0"/>
              </a:rPr>
            </a:br>
            <a:r>
              <a:rPr lang="ru-RU" sz="4000" dirty="0" smtClean="0">
                <a:effectLst/>
                <a:latin typeface="Georgia" panose="02040502050405020303" pitchFamily="18" charset="0"/>
              </a:rPr>
              <a:t>полностью подчинен </a:t>
            </a:r>
            <a:br>
              <a:rPr lang="ru-RU" sz="4000" dirty="0" smtClean="0">
                <a:effectLst/>
                <a:latin typeface="Georgia" panose="02040502050405020303" pitchFamily="18" charset="0"/>
              </a:rPr>
            </a:br>
            <a:r>
              <a:rPr lang="ru-RU" sz="4000" dirty="0" smtClean="0">
                <a:effectLst/>
                <a:latin typeface="Georgia" panose="02040502050405020303" pitchFamily="18" charset="0"/>
              </a:rPr>
              <a:t>военной дисциплине. Костяк </a:t>
            </a:r>
            <a:br>
              <a:rPr lang="ru-RU" sz="4000" dirty="0" smtClean="0">
                <a:effectLst/>
                <a:latin typeface="Georgia" panose="02040502050405020303" pitchFamily="18" charset="0"/>
              </a:rPr>
            </a:br>
            <a:r>
              <a:rPr lang="ru-RU" sz="4000" dirty="0" smtClean="0">
                <a:effectLst/>
                <a:latin typeface="Georgia" panose="02040502050405020303" pitchFamily="18" charset="0"/>
              </a:rPr>
              <a:t>армии составляли янычары – </a:t>
            </a:r>
            <a:br>
              <a:rPr lang="ru-RU" sz="4000" dirty="0" smtClean="0">
                <a:effectLst/>
                <a:latin typeface="Georgia" panose="02040502050405020303" pitchFamily="18" charset="0"/>
              </a:rPr>
            </a:br>
            <a:r>
              <a:rPr lang="ru-RU" sz="4000" dirty="0" smtClean="0">
                <a:effectLst/>
                <a:latin typeface="Georgia" panose="02040502050405020303" pitchFamily="18" charset="0"/>
              </a:rPr>
              <a:t>регулярная пехота,</a:t>
            </a:r>
          </a:p>
          <a:p>
            <a:pPr marL="3682388" indent="0">
              <a:spcBef>
                <a:spcPts val="0"/>
              </a:spcBef>
              <a:buNone/>
            </a:pPr>
            <a:r>
              <a:rPr lang="ru-RU" sz="4000" dirty="0" smtClean="0">
                <a:effectLst/>
                <a:latin typeface="Georgia" panose="02040502050405020303" pitchFamily="18" charset="0"/>
              </a:rPr>
              <a:t>сформированная из христианских детей. </a:t>
            </a:r>
          </a:p>
          <a:p>
            <a:pPr marL="3682388" indent="0">
              <a:spcBef>
                <a:spcPts val="0"/>
              </a:spcBef>
              <a:buNone/>
            </a:pPr>
            <a:r>
              <a:rPr lang="ru-RU" sz="4000" dirty="0" smtClean="0">
                <a:effectLst/>
                <a:latin typeface="Georgia" panose="02040502050405020303" pitchFamily="18" charset="0"/>
              </a:rPr>
              <a:t>Мальчиков забирали у семьи, обращали в ислам и</a:t>
            </a:r>
          </a:p>
          <a:p>
            <a:pPr marL="3682388" indent="0">
              <a:spcBef>
                <a:spcPts val="0"/>
              </a:spcBef>
              <a:buNone/>
            </a:pPr>
            <a:r>
              <a:rPr lang="ru-RU" sz="4000" dirty="0" smtClean="0">
                <a:effectLst/>
                <a:latin typeface="Georgia" panose="02040502050405020303" pitchFamily="18" charset="0"/>
              </a:rPr>
              <a:t>давали суровое военное воспитание. </a:t>
            </a:r>
          </a:p>
          <a:p>
            <a:pPr marL="3682388" indent="0">
              <a:spcBef>
                <a:spcPts val="0"/>
              </a:spcBef>
              <a:buNone/>
            </a:pPr>
            <a:r>
              <a:rPr lang="ru-RU" sz="4000" dirty="0" smtClean="0">
                <a:effectLst/>
                <a:latin typeface="Georgia" panose="02040502050405020303" pitchFamily="18" charset="0"/>
              </a:rPr>
              <a:t>Янычары были оплотом султанов, занимали важные должности.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571" y="148155"/>
            <a:ext cx="393163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29191"/>
            <a:ext cx="3062833" cy="358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44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51"/>
            <a:ext cx="8229600" cy="4392487"/>
          </a:xfrm>
        </p:spPr>
        <p:txBody>
          <a:bodyPr>
            <a:normAutofit/>
          </a:bodyPr>
          <a:lstStyle/>
          <a:p>
            <a:pPr marL="0" indent="527120">
              <a:buNone/>
            </a:pPr>
            <a:r>
              <a:rPr lang="ru-RU" sz="2800" dirty="0" smtClean="0">
                <a:latin typeface="Georgia" panose="02040502050405020303" pitchFamily="18" charset="0"/>
              </a:rPr>
              <a:t>В XVI в. дополнительно к сухопутной армии султан создал на Средиземном море большой современный флот, который главным образом состоял из больших галер, фрегатов, галиотов и гребных лодок. С 1682 г. произошел переход от парусных кораблей к весельным. Гребцами </a:t>
            </a:r>
            <a:br>
              <a:rPr lang="ru-RU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на флоте служили как </a:t>
            </a:r>
            <a:br>
              <a:rPr lang="ru-RU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военнопленные, так и </a:t>
            </a:r>
            <a:br>
              <a:rPr lang="ru-RU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преступники.</a:t>
            </a:r>
            <a:endParaRPr lang="ru-RU" sz="2800" dirty="0">
              <a:latin typeface="Georgia" panose="02040502050405020303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9"/>
            <a:ext cx="4009628" cy="357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432059"/>
            <a:ext cx="4250431" cy="22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4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>
            <a:normAutofit fontScale="77500" lnSpcReduction="20000"/>
          </a:bodyPr>
          <a:lstStyle/>
          <a:p>
            <a:r>
              <a:rPr lang="ru-RU" sz="3900" dirty="0" smtClean="0">
                <a:effectLst/>
                <a:latin typeface="Georgia" panose="02040502050405020303" pitchFamily="18" charset="0"/>
              </a:rPr>
              <a:t>XVI–XVII вв. были временем политического, экономического и культурного расцвета Османской империи. Раскинувшись на трех континентах, империя непрерывно расширяла свои владения с XIV в. и вплоть до поражения под Веной в 1683 г. </a:t>
            </a:r>
          </a:p>
          <a:p>
            <a:r>
              <a:rPr lang="ru-RU" sz="3900" dirty="0" smtClean="0">
                <a:effectLst/>
                <a:latin typeface="Georgia" panose="02040502050405020303" pitchFamily="18" charset="0"/>
              </a:rPr>
              <a:t>В конце 16 века завоевания прекратились. Армия стала распадаться, т.к. воины превратили свои участки в наследственное владение и уклонялись от  службы. Казна истощилась</a:t>
            </a:r>
            <a:r>
              <a:rPr lang="ru-RU" sz="3900" dirty="0">
                <a:latin typeface="Georgia" panose="02040502050405020303" pitchFamily="18" charset="0"/>
              </a:rPr>
              <a:t>. </a:t>
            </a:r>
            <a:r>
              <a:rPr lang="ru-RU" sz="3900" dirty="0" smtClean="0">
                <a:latin typeface="Georgia" panose="02040502050405020303" pitchFamily="18" charset="0"/>
              </a:rPr>
              <a:t>Османы </a:t>
            </a:r>
            <a:r>
              <a:rPr lang="ru-RU" sz="3900" dirty="0">
                <a:latin typeface="Georgia" panose="02040502050405020303" pitchFamily="18" charset="0"/>
              </a:rPr>
              <a:t>стали терять приобретенные ранее </a:t>
            </a:r>
            <a:r>
              <a:rPr lang="ru-RU" sz="3900" dirty="0" smtClean="0">
                <a:latin typeface="Georgia" panose="02040502050405020303" pitchFamily="18" charset="0"/>
              </a:rPr>
              <a:t>территории. </a:t>
            </a:r>
            <a:r>
              <a:rPr lang="ru-RU" sz="3900" dirty="0" smtClean="0">
                <a:effectLst/>
                <a:latin typeface="Georgia" panose="02040502050405020303" pitchFamily="18" charset="0"/>
              </a:rPr>
              <a:t>Начался упадок Османской империи.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7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1"/>
          <a:stretch/>
        </p:blipFill>
        <p:spPr bwMode="auto">
          <a:xfrm>
            <a:off x="-11228" y="0"/>
            <a:ext cx="91552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784976" cy="1143000"/>
          </a:xfrm>
        </p:spPr>
        <p:txBody>
          <a:bodyPr>
            <a:noAutofit/>
          </a:bodyPr>
          <a:lstStyle/>
          <a:p>
            <a:r>
              <a:rPr lang="ru-RU" sz="5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527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4824536" cy="6336704"/>
          </a:xfrm>
        </p:spPr>
        <p:txBody>
          <a:bodyPr>
            <a:noAutofit/>
          </a:bodyPr>
          <a:lstStyle/>
          <a:p>
            <a:pPr marL="0" indent="52712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800" dirty="0">
                <a:latin typeface="Georgia" panose="02040502050405020303" pitchFamily="18" charset="0"/>
              </a:rPr>
              <a:t>Османская империя – одно из названий султанской Турции. Оно происходит от имени султана Османа, основателя династии Османов. Османская империя существовала с 1299 по 1923 годы и ее история насчитывает не одну сотню лет. </a:t>
            </a:r>
          </a:p>
          <a:p>
            <a:pPr marL="0" indent="52712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800" dirty="0">
                <a:latin typeface="Georgia" panose="02040502050405020303" pitchFamily="18" charset="0"/>
              </a:rPr>
              <a:t>В 1299 г. Осман создал </a:t>
            </a:r>
            <a:br>
              <a:rPr lang="ru-RU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независимое государство </a:t>
            </a:r>
            <a:br>
              <a:rPr lang="ru-RU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на основе собственных</a:t>
            </a:r>
            <a:br>
              <a:rPr lang="ru-RU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владений, присоединяя </a:t>
            </a:r>
            <a:r>
              <a:rPr lang="en-US" sz="2800" dirty="0">
                <a:latin typeface="Georgia" panose="02040502050405020303" pitchFamily="18" charset="0"/>
              </a:rPr>
              <a:t/>
            </a:r>
            <a:br>
              <a:rPr lang="en-US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к ним область за областью. </a:t>
            </a:r>
            <a:r>
              <a:rPr lang="en-US" sz="2800" dirty="0">
                <a:latin typeface="Georgia" panose="02040502050405020303" pitchFamily="18" charset="0"/>
              </a:rPr>
              <a:t/>
            </a:r>
            <a:br>
              <a:rPr lang="en-US" sz="2800" dirty="0">
                <a:latin typeface="Georgia" panose="02040502050405020303" pitchFamily="18" charset="0"/>
              </a:rPr>
            </a:br>
            <a:endParaRPr lang="ru-RU" sz="2800" dirty="0">
              <a:latin typeface="Georgia" panose="02040502050405020303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0532343"/>
              </p:ext>
            </p:extLst>
          </p:nvPr>
        </p:nvGraphicFramePr>
        <p:xfrm>
          <a:off x="5076056" y="2276872"/>
          <a:ext cx="381339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89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8"/>
            <a:ext cx="8229600" cy="5793507"/>
          </a:xfrm>
        </p:spPr>
        <p:txBody>
          <a:bodyPr>
            <a:normAutofit/>
          </a:bodyPr>
          <a:lstStyle/>
          <a:p>
            <a:pPr marL="0" indent="527120">
              <a:spcBef>
                <a:spcPts val="0"/>
              </a:spcBef>
              <a:buNone/>
            </a:pPr>
            <a:r>
              <a:rPr lang="ru-RU" sz="3000" dirty="0">
                <a:latin typeface="Georgia" panose="02040502050405020303" pitchFamily="18" charset="0"/>
              </a:rPr>
              <a:t>Эпоха могущества Османской империи продолжалась более 150 лет. </a:t>
            </a:r>
          </a:p>
          <a:p>
            <a:pPr marL="0" indent="527120">
              <a:spcBef>
                <a:spcPts val="0"/>
              </a:spcBef>
              <a:buNone/>
            </a:pPr>
            <a:r>
              <a:rPr lang="ru-RU" sz="3000" dirty="0">
                <a:latin typeface="Georgia" panose="02040502050405020303" pitchFamily="18" charset="0"/>
              </a:rPr>
              <a:t>В</a:t>
            </a:r>
            <a:r>
              <a:rPr lang="ru-RU" sz="3000" b="1" dirty="0">
                <a:latin typeface="Georgia" panose="02040502050405020303" pitchFamily="18" charset="0"/>
              </a:rPr>
              <a:t> </a:t>
            </a:r>
            <a:r>
              <a:rPr lang="ru-RU" sz="3000" dirty="0">
                <a:latin typeface="Georgia" panose="02040502050405020303" pitchFamily="18" charset="0"/>
              </a:rPr>
              <a:t>1453 г.</a:t>
            </a:r>
            <a:r>
              <a:rPr lang="ru-RU" sz="3000" b="1" dirty="0">
                <a:latin typeface="Georgia" panose="02040502050405020303" pitchFamily="18" charset="0"/>
              </a:rPr>
              <a:t> </a:t>
            </a:r>
            <a:r>
              <a:rPr lang="ru-RU" sz="3000" dirty="0">
                <a:latin typeface="Georgia" panose="02040502050405020303" pitchFamily="18" charset="0"/>
              </a:rPr>
              <a:t>султан </a:t>
            </a:r>
            <a:r>
              <a:rPr lang="ru-RU" sz="3000" dirty="0" err="1">
                <a:latin typeface="Georgia" panose="02040502050405020303" pitchFamily="18" charset="0"/>
              </a:rPr>
              <a:t>Мехмед</a:t>
            </a:r>
            <a:r>
              <a:rPr lang="ru-RU" sz="3000" dirty="0">
                <a:latin typeface="Georgia" panose="02040502050405020303" pitchFamily="18" charset="0"/>
              </a:rPr>
              <a:t> </a:t>
            </a:r>
            <a:r>
              <a:rPr lang="en-US" sz="3000" dirty="0">
                <a:latin typeface="Georgia" panose="02040502050405020303" pitchFamily="18" charset="0"/>
              </a:rPr>
              <a:t>II</a:t>
            </a:r>
            <a:r>
              <a:rPr lang="ru-RU" sz="3000" dirty="0">
                <a:latin typeface="Georgia" panose="02040502050405020303" pitchFamily="18" charset="0"/>
              </a:rPr>
              <a:t> завоевал Константинополь, столицу Византии. Город становится столицей османов (турецкое </a:t>
            </a:r>
            <a:endParaRPr lang="en-US" sz="3000" dirty="0">
              <a:latin typeface="Georgia" panose="02040502050405020303" pitchFamily="18" charset="0"/>
            </a:endParaRPr>
          </a:p>
          <a:p>
            <a:pPr marL="5381625" indent="0">
              <a:spcBef>
                <a:spcPts val="0"/>
              </a:spcBef>
              <a:buNone/>
            </a:pPr>
            <a:r>
              <a:rPr lang="ru-RU" sz="3000" dirty="0">
                <a:latin typeface="Georgia" panose="02040502050405020303" pitchFamily="18" charset="0"/>
              </a:rPr>
              <a:t>название</a:t>
            </a:r>
            <a:r>
              <a:rPr lang="en-US" sz="3000" dirty="0">
                <a:latin typeface="Georgia" panose="02040502050405020303" pitchFamily="18" charset="0"/>
              </a:rPr>
              <a:t> </a:t>
            </a:r>
            <a:r>
              <a:rPr lang="ru-RU" sz="3000" dirty="0">
                <a:latin typeface="Georgia" panose="02040502050405020303" pitchFamily="18" charset="0"/>
              </a:rPr>
              <a:t>–</a:t>
            </a:r>
          </a:p>
          <a:p>
            <a:pPr marL="5381625" indent="0">
              <a:buNone/>
            </a:pPr>
            <a:r>
              <a:rPr lang="ru-RU" sz="3000" dirty="0" err="1">
                <a:latin typeface="Georgia" panose="02040502050405020303" pitchFamily="18" charset="0"/>
              </a:rPr>
              <a:t>Истамбул</a:t>
            </a:r>
            <a:r>
              <a:rPr lang="ru-RU" sz="3000" dirty="0">
                <a:latin typeface="Georgia" panose="02040502050405020303" pitchFamily="18" charset="0"/>
              </a:rPr>
              <a:t>, в русской традиции – Стамбул.)</a:t>
            </a:r>
          </a:p>
          <a:p>
            <a:pPr marL="5381625" indent="0">
              <a:buNone/>
            </a:pPr>
            <a:endParaRPr lang="ru-RU" sz="3000" dirty="0">
              <a:latin typeface="Georgia" panose="020405020504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" y="2924945"/>
            <a:ext cx="5754216" cy="386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3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30921"/>
              </p:ext>
            </p:extLst>
          </p:nvPr>
        </p:nvGraphicFramePr>
        <p:xfrm>
          <a:off x="5148065" y="116632"/>
          <a:ext cx="3851920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5" y="332657"/>
            <a:ext cx="5112568" cy="3386154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indent="527120"/>
            <a:endParaRPr lang="ru-RU" sz="3300" dirty="0"/>
          </a:p>
          <a:p>
            <a:pPr indent="527120"/>
            <a:r>
              <a:rPr lang="ru-RU" sz="3000" dirty="0">
                <a:latin typeface="Georgia" panose="02040502050405020303" pitchFamily="18" charset="0"/>
              </a:rPr>
              <a:t>Период 1520–1566 гг.  -(правление Сулеймана I  Великолепного) считается </a:t>
            </a:r>
            <a:br>
              <a:rPr lang="ru-RU" sz="3000" dirty="0">
                <a:latin typeface="Georgia" panose="02040502050405020303" pitchFamily="18" charset="0"/>
              </a:rPr>
            </a:br>
            <a:r>
              <a:rPr lang="ru-RU" sz="3000" dirty="0">
                <a:latin typeface="Georgia" panose="02040502050405020303" pitchFamily="18" charset="0"/>
              </a:rPr>
              <a:t>вершиной внутреннего и внешнего могущества Османской империи</a:t>
            </a:r>
            <a:r>
              <a:rPr lang="ru-RU" sz="3000" dirty="0" smtClean="0">
                <a:latin typeface="Georgia" panose="02040502050405020303" pitchFamily="18" charset="0"/>
              </a:rPr>
              <a:t>.</a:t>
            </a:r>
            <a:endParaRPr lang="ru-RU" sz="3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6"/>
            <a:ext cx="8229600" cy="5721499"/>
          </a:xfrm>
        </p:spPr>
        <p:txBody>
          <a:bodyPr>
            <a:normAutofit/>
          </a:bodyPr>
          <a:lstStyle/>
          <a:p>
            <a:pPr marL="0" indent="527120">
              <a:spcBef>
                <a:spcPts val="0"/>
              </a:spcBef>
              <a:buNone/>
            </a:pPr>
            <a:r>
              <a:rPr lang="ru-RU" sz="3000" dirty="0" smtClean="0">
                <a:latin typeface="Georgia" panose="02040502050405020303" pitchFamily="18" charset="0"/>
              </a:rPr>
              <a:t>К  </a:t>
            </a:r>
            <a:r>
              <a:rPr lang="ru-RU" sz="3000" dirty="0">
                <a:latin typeface="Georgia" panose="02040502050405020303" pitchFamily="18" charset="0"/>
              </a:rPr>
              <a:t>XVI в. под властью султанов оказались полуостров Малая Азия (территория современной Турции) и большая часть Балканского полуострова. Следующие столетия империя ведет завоевательные войны на трех континентах: </a:t>
            </a:r>
            <a:br>
              <a:rPr lang="ru-RU" sz="3000" dirty="0">
                <a:latin typeface="Georgia" panose="02040502050405020303" pitchFamily="18" charset="0"/>
              </a:rPr>
            </a:br>
            <a:r>
              <a:rPr lang="ru-RU" sz="3000" dirty="0">
                <a:latin typeface="Georgia" panose="02040502050405020303" pitchFamily="18" charset="0"/>
              </a:rPr>
              <a:t>в Европе, Азии </a:t>
            </a:r>
            <a:br>
              <a:rPr lang="ru-RU" sz="3000" dirty="0">
                <a:latin typeface="Georgia" panose="02040502050405020303" pitchFamily="18" charset="0"/>
              </a:rPr>
            </a:br>
            <a:r>
              <a:rPr lang="ru-RU" sz="3000" dirty="0">
                <a:latin typeface="Georgia" panose="02040502050405020303" pitchFamily="18" charset="0"/>
              </a:rPr>
              <a:t>и Африке.</a:t>
            </a:r>
          </a:p>
          <a:p>
            <a:pPr marL="0" indent="0">
              <a:spcBef>
                <a:spcPts val="0"/>
              </a:spcBef>
              <a:buNone/>
            </a:pPr>
            <a:endParaRPr lang="ru-RU" sz="3000" dirty="0"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94144"/>
            <a:ext cx="5243777" cy="356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1" y="4570817"/>
            <a:ext cx="3488025" cy="228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7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5"/>
            <a:ext cx="8712968" cy="6316364"/>
          </a:xfrm>
        </p:spPr>
        <p:txBody>
          <a:bodyPr>
            <a:noAutofit/>
          </a:bodyPr>
          <a:lstStyle/>
          <a:p>
            <a:pPr marL="0" indent="637014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800" dirty="0">
                <a:latin typeface="Georgia" panose="02040502050405020303" pitchFamily="18" charset="0"/>
              </a:rPr>
              <a:t>Османская империя</a:t>
            </a:r>
            <a:r>
              <a:rPr lang="en-US" sz="2800" dirty="0">
                <a:latin typeface="Georgia" panose="02040502050405020303" pitchFamily="18" charset="0"/>
              </a:rPr>
              <a:t/>
            </a:r>
            <a:br>
              <a:rPr lang="en-US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возглавлялась султаном.</a:t>
            </a:r>
            <a:r>
              <a:rPr lang="ru-RU" sz="2800" b="1" dirty="0">
                <a:latin typeface="Georgia" panose="02040502050405020303" pitchFamily="18" charset="0"/>
              </a:rPr>
              <a:t> </a:t>
            </a:r>
            <a:r>
              <a:rPr lang="en-US" sz="2800" b="1" dirty="0">
                <a:latin typeface="Georgia" panose="02040502050405020303" pitchFamily="18" charset="0"/>
              </a:rPr>
              <a:t/>
            </a:r>
            <a:br>
              <a:rPr lang="en-US" sz="2800" b="1" dirty="0">
                <a:latin typeface="Georgia" panose="02040502050405020303" pitchFamily="18" charset="0"/>
              </a:rPr>
            </a:br>
            <a:r>
              <a:rPr lang="ru-RU" sz="2800" b="1" dirty="0">
                <a:latin typeface="Georgia" panose="02040502050405020303" pitchFamily="18" charset="0"/>
              </a:rPr>
              <a:t>Султан</a:t>
            </a:r>
            <a:r>
              <a:rPr lang="ru-RU" sz="2800" dirty="0">
                <a:latin typeface="Georgia" panose="02040502050405020303" pitchFamily="18" charset="0"/>
              </a:rPr>
              <a:t> – правитель, которому </a:t>
            </a:r>
            <a:r>
              <a:rPr lang="en-US" sz="2800" dirty="0">
                <a:latin typeface="Georgia" panose="02040502050405020303" pitchFamily="18" charset="0"/>
              </a:rPr>
              <a:t/>
            </a:r>
            <a:br>
              <a:rPr lang="en-US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принадлежит высшая политическая,</a:t>
            </a:r>
            <a:r>
              <a:rPr lang="en-US" sz="2800" dirty="0">
                <a:latin typeface="Georgia" panose="02040502050405020303" pitchFamily="18" charset="0"/>
              </a:rPr>
              <a:t/>
            </a:r>
            <a:br>
              <a:rPr lang="en-US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военная и религиозная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ru-RU" sz="2800" dirty="0">
                <a:latin typeface="Georgia" panose="02040502050405020303" pitchFamily="18" charset="0"/>
              </a:rPr>
              <a:t>власть. </a:t>
            </a:r>
            <a:r>
              <a:rPr lang="en-US" sz="2800" dirty="0">
                <a:latin typeface="Georgia" panose="02040502050405020303" pitchFamily="18" charset="0"/>
              </a:rPr>
              <a:t/>
            </a:r>
            <a:br>
              <a:rPr lang="en-US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Таким образом, судьба страны </a:t>
            </a:r>
            <a:br>
              <a:rPr lang="ru-RU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во многом зависела от личных</a:t>
            </a:r>
            <a:br>
              <a:rPr lang="ru-RU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качеств того или иного правителя.</a:t>
            </a:r>
          </a:p>
          <a:p>
            <a:pPr marL="3050961" indent="525257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800" dirty="0">
                <a:latin typeface="Georgia" panose="02040502050405020303" pitchFamily="18" charset="0"/>
              </a:rPr>
              <a:t>Османская </a:t>
            </a:r>
            <a:br>
              <a:rPr lang="ru-RU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империя была многонациональным государством. Население исповедовало ислам (большая часть), христианство и иудаизм. </a:t>
            </a:r>
            <a:r>
              <a:rPr lang="ru-RU" sz="2800" dirty="0" err="1">
                <a:latin typeface="Georgia" panose="02040502050405020303" pitchFamily="18" charset="0"/>
              </a:rPr>
              <a:t>Немусульмане</a:t>
            </a:r>
            <a:r>
              <a:rPr lang="ru-RU" sz="2800" dirty="0">
                <a:latin typeface="Georgia" panose="02040502050405020303" pitchFamily="18" charset="0"/>
              </a:rPr>
              <a:t> считались подданными империи, но не имели тех прав, которые имели мусульмане.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" y="3230837"/>
            <a:ext cx="26701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09" y="260649"/>
            <a:ext cx="2789604" cy="329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31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4"/>
            <a:ext cx="8229600" cy="5649491"/>
          </a:xfrm>
        </p:spPr>
        <p:txBody>
          <a:bodyPr>
            <a:normAutofit/>
          </a:bodyPr>
          <a:lstStyle/>
          <a:p>
            <a:pPr marL="0" indent="627701">
              <a:buNone/>
            </a:pPr>
            <a:r>
              <a:rPr lang="ru-RU" sz="2800" dirty="0">
                <a:latin typeface="Georgia" panose="02040502050405020303" pitchFamily="18" charset="0"/>
              </a:rPr>
              <a:t>Положение </a:t>
            </a:r>
            <a:r>
              <a:rPr lang="ru-RU" sz="2800" dirty="0" err="1">
                <a:latin typeface="Georgia" panose="02040502050405020303" pitchFamily="18" charset="0"/>
              </a:rPr>
              <a:t>немусульман</a:t>
            </a:r>
            <a:r>
              <a:rPr lang="ru-RU" sz="2800" dirty="0">
                <a:latin typeface="Georgia" panose="02040502050405020303" pitchFamily="18" charset="0"/>
              </a:rPr>
              <a:t>, было определено исламским законом (шариатом), который позволял представителям других народов и вероисповеданий жить на территории империи, придерживаться своих верований, но обязывал уплачивать подушную подать как подданных, стоявших на ступень ниже, чем все мусульмане.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52773"/>
            <a:ext cx="4464496" cy="281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15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784976" cy="6264696"/>
          </a:xfrm>
        </p:spPr>
        <p:txBody>
          <a:bodyPr>
            <a:noAutofit/>
          </a:bodyPr>
          <a:lstStyle/>
          <a:p>
            <a:pPr marL="0" indent="52712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800" dirty="0" smtClean="0">
                <a:latin typeface="Georgia" panose="02040502050405020303" pitchFamily="18" charset="0"/>
              </a:rPr>
              <a:t>Все представители иных религий должны были отличаться по внешнему виду, носить другую одежду, воздерживаясь от ярких цветов в ней. Коран запрещал </a:t>
            </a:r>
            <a:r>
              <a:rPr lang="ru-RU" sz="2800" dirty="0" err="1" smtClean="0">
                <a:latin typeface="Georgia" panose="02040502050405020303" pitchFamily="18" charset="0"/>
              </a:rPr>
              <a:t>немусульманину</a:t>
            </a:r>
            <a:r>
              <a:rPr lang="ru-RU" sz="2800" dirty="0" smtClean="0">
                <a:latin typeface="Georgia" panose="02040502050405020303" pitchFamily="18" charset="0"/>
              </a:rPr>
              <a:t>  жениться на девушке-мусульманке, а на суде в решении любых вопросов и споров приоритет отдавался мусульманам.</a:t>
            </a:r>
          </a:p>
          <a:p>
            <a:pPr marL="0" indent="52712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800" dirty="0" smtClean="0">
                <a:latin typeface="Georgia" panose="02040502050405020303" pitchFamily="18" charset="0"/>
              </a:rPr>
              <a:t>Такое положение дел сохранялось до 1839 г., </a:t>
            </a:r>
            <a:br>
              <a:rPr lang="ru-RU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когда все подданные </a:t>
            </a:r>
            <a:br>
              <a:rPr lang="ru-RU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империи согласно </a:t>
            </a:r>
            <a:br>
              <a:rPr lang="ru-RU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принятому закону </a:t>
            </a:r>
            <a:br>
              <a:rPr lang="ru-RU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во время начавшегося </a:t>
            </a:r>
            <a:br>
              <a:rPr lang="ru-RU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периода реформ </a:t>
            </a:r>
            <a:r>
              <a:rPr lang="en-US" sz="2800" dirty="0" smtClean="0">
                <a:latin typeface="Georgia" panose="02040502050405020303" pitchFamily="18" charset="0"/>
              </a:rPr>
              <a:t/>
            </a:r>
            <a:br>
              <a:rPr lang="en-US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(</a:t>
            </a:r>
            <a:r>
              <a:rPr lang="ru-RU" sz="2800" dirty="0" err="1" smtClean="0">
                <a:latin typeface="Georgia" panose="02040502050405020303" pitchFamily="18" charset="0"/>
              </a:rPr>
              <a:t>танзимата</a:t>
            </a:r>
            <a:r>
              <a:rPr lang="ru-RU" sz="2800" dirty="0" smtClean="0">
                <a:latin typeface="Georgia" panose="02040502050405020303" pitchFamily="18" charset="0"/>
              </a:rPr>
              <a:t>) получили </a:t>
            </a:r>
            <a:r>
              <a:rPr lang="en-US" sz="2800" dirty="0" smtClean="0">
                <a:latin typeface="Georgia" panose="02040502050405020303" pitchFamily="18" charset="0"/>
              </a:rPr>
              <a:t/>
            </a:r>
            <a:br>
              <a:rPr lang="en-US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равные права</a:t>
            </a:r>
            <a:r>
              <a:rPr lang="ru-RU" sz="3000" dirty="0" smtClean="0">
                <a:latin typeface="Georgia" panose="02040502050405020303" pitchFamily="18" charset="0"/>
              </a:rPr>
              <a:t>.</a:t>
            </a:r>
            <a:endParaRPr lang="ru-RU" sz="3000" dirty="0">
              <a:latin typeface="Georgia" panose="02040502050405020303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4021038" cy="268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7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3312368"/>
          </a:xfrm>
        </p:spPr>
        <p:txBody>
          <a:bodyPr>
            <a:normAutofit/>
          </a:bodyPr>
          <a:lstStyle/>
          <a:p>
            <a:pPr marL="0" indent="527120">
              <a:spcBef>
                <a:spcPts val="0"/>
              </a:spcBef>
              <a:buNone/>
            </a:pPr>
            <a:r>
              <a:rPr lang="ru-RU" sz="3000" dirty="0" smtClean="0">
                <a:latin typeface="Georgia" panose="02040502050405020303" pitchFamily="18" charset="0"/>
              </a:rPr>
              <a:t>Главную роль в экономике огромной империи играли сельское хозяйство, земледелие и животноводство.</a:t>
            </a:r>
          </a:p>
          <a:p>
            <a:pPr marL="0" indent="527120">
              <a:spcBef>
                <a:spcPts val="0"/>
              </a:spcBef>
              <a:buNone/>
            </a:pPr>
            <a:r>
              <a:rPr lang="ru-RU" sz="3000" dirty="0" smtClean="0">
                <a:latin typeface="Georgia" panose="02040502050405020303" pitchFamily="18" charset="0"/>
              </a:rPr>
              <a:t>Казна государства постоянно пополнялась за счет военной добычи и налогов, а также в результате развития торговли. </a:t>
            </a:r>
            <a:endParaRPr lang="ru-RU" sz="3000" dirty="0">
              <a:latin typeface="Georgia" panose="02040502050405020303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" y="3645026"/>
            <a:ext cx="4678360" cy="307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88" y="3645027"/>
            <a:ext cx="4628013" cy="307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8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итя">
      <a:majorFont>
        <a:latin typeface="Adobe Garamond Pro Bold"/>
        <a:ea typeface=""/>
        <a:cs typeface=""/>
      </a:majorFont>
      <a:minorFont>
        <a:latin typeface="Garamond Premr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343</Words>
  <Application>Microsoft Office PowerPoint</Application>
  <PresentationFormat>Экран (4:3)</PresentationFormat>
  <Paragraphs>29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Adobe Garamond Pro Bold</vt:lpstr>
      <vt:lpstr>Arial</vt:lpstr>
      <vt:lpstr>Garamond Premr Pro</vt:lpstr>
      <vt:lpstr>Georgia</vt:lpstr>
      <vt:lpstr>Тема Office</vt:lpstr>
      <vt:lpstr>ОСМАНСКАЯ  ИМПЕРИЯ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ФГУП-НИИР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Стрельцов.</dc:creator>
  <cp:lastModifiedBy>Виктория Сергевна</cp:lastModifiedBy>
  <cp:revision>60</cp:revision>
  <dcterms:created xsi:type="dcterms:W3CDTF">2015-12-08T09:17:58Z</dcterms:created>
  <dcterms:modified xsi:type="dcterms:W3CDTF">2025-01-05T10:35:29Z</dcterms:modified>
</cp:coreProperties>
</file>